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63" r:id="rId2"/>
    <p:sldId id="264" r:id="rId3"/>
    <p:sldId id="267" r:id="rId4"/>
    <p:sldId id="266" r:id="rId5"/>
    <p:sldId id="265" r:id="rId6"/>
  </p:sldIdLst>
  <p:sldSz cx="9906000" cy="6858000" type="A4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Orator Std" panose="020D0509020203030204" charset="0"/>
      <p:regular r:id="rId11"/>
      <p:italic r:id="rId12"/>
    </p:embeddedFont>
    <p:embeddedFont>
      <p:font typeface="Arial Narrow" panose="020B0606020202030204" pitchFamily="34" charset="0"/>
      <p:regular r:id="rId13"/>
      <p:bold r:id="rId14"/>
      <p:italic r:id="rId15"/>
      <p:boldItalic r:id="rId16"/>
    </p:embeddedFont>
    <p:embeddedFont>
      <p:font typeface="Bahnschrift SemiBold Condensed" panose="020B0502040204020203" pitchFamily="34" charset="0"/>
      <p:bold r:id="rId17"/>
    </p:embeddedFont>
    <p:embeddedFont>
      <p:font typeface="Mongolian Baiti" panose="03000500000000000000" pitchFamily="66" charset="0"/>
      <p:regular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Edwardian Script ITC" panose="030303020407070D0804" pitchFamily="66" charset="0"/>
      <p:regular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00"/>
    <a:srgbClr val="FF9900"/>
    <a:srgbClr val="CDA33B"/>
    <a:srgbClr val="F0ECA2"/>
    <a:srgbClr val="F3F0B3"/>
    <a:srgbClr val="DBBE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11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viewProps" Target="viewProp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2CB6494D-CC17-44C5-9A22-E1EBEBCA65E4}"/>
              </a:ext>
            </a:extLst>
          </p:cNvPr>
          <p:cNvSpPr/>
          <p:nvPr userDrawn="1"/>
        </p:nvSpPr>
        <p:spPr>
          <a:xfrm>
            <a:off x="0" y="0"/>
            <a:ext cx="9906000" cy="6858000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CB1D34BE-F516-4364-A344-C3B5016990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1" r="39192" b="57408"/>
          <a:stretch>
            <a:fillRect/>
          </a:stretch>
        </p:blipFill>
        <p:spPr>
          <a:xfrm rot="10800000" flipH="1">
            <a:off x="1791611" y="3937016"/>
            <a:ext cx="1838279" cy="2920984"/>
          </a:xfrm>
          <a:custGeom>
            <a:avLst/>
            <a:gdLst>
              <a:gd name="connsiteX0" fmla="*/ 9465 w 1838279"/>
              <a:gd name="connsiteY0" fmla="*/ 2920984 h 2920984"/>
              <a:gd name="connsiteX1" fmla="*/ 26465 w 1838279"/>
              <a:gd name="connsiteY1" fmla="*/ 2803919 h 2920984"/>
              <a:gd name="connsiteX2" fmla="*/ 1466957 w 1838279"/>
              <a:gd name="connsiteY2" fmla="*/ 331173 h 2920984"/>
              <a:gd name="connsiteX3" fmla="*/ 1838279 w 1838279"/>
              <a:gd name="connsiteY3" fmla="*/ 0 h 2920984"/>
              <a:gd name="connsiteX4" fmla="*/ 611275 w 1838279"/>
              <a:gd name="connsiteY4" fmla="*/ 0 h 2920984"/>
              <a:gd name="connsiteX5" fmla="*/ 481656 w 1838279"/>
              <a:gd name="connsiteY5" fmla="*/ 261309 h 2920984"/>
              <a:gd name="connsiteX6" fmla="*/ 0 w 1838279"/>
              <a:gd name="connsiteY6" fmla="*/ 2638423 h 292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8279" h="2920984">
                <a:moveTo>
                  <a:pt x="9465" y="2920984"/>
                </a:moveTo>
                <a:lnTo>
                  <a:pt x="26465" y="2803919"/>
                </a:lnTo>
                <a:cubicBezTo>
                  <a:pt x="177900" y="1955224"/>
                  <a:pt x="649974" y="1112928"/>
                  <a:pt x="1466957" y="331173"/>
                </a:cubicBezTo>
                <a:lnTo>
                  <a:pt x="1838279" y="0"/>
                </a:lnTo>
                <a:lnTo>
                  <a:pt x="611275" y="0"/>
                </a:lnTo>
                <a:lnTo>
                  <a:pt x="481656" y="261309"/>
                </a:lnTo>
                <a:cubicBezTo>
                  <a:pt x="177563" y="939870"/>
                  <a:pt x="0" y="1757886"/>
                  <a:pt x="0" y="2638423"/>
                </a:cubicBez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B0A3C3C5-34DF-4B87-8282-C6E3FCB796D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9" t="2934" r="69636"/>
          <a:stretch>
            <a:fillRect/>
          </a:stretch>
        </p:blipFill>
        <p:spPr>
          <a:xfrm>
            <a:off x="704881" y="201213"/>
            <a:ext cx="2680089" cy="6656787"/>
          </a:xfrm>
          <a:custGeom>
            <a:avLst/>
            <a:gdLst>
              <a:gd name="connsiteX0" fmla="*/ 2680089 w 2680089"/>
              <a:gd name="connsiteY0" fmla="*/ 0 h 6656787"/>
              <a:gd name="connsiteX1" fmla="*/ 2615589 w 2680089"/>
              <a:gd name="connsiteY1" fmla="*/ 43171 h 6656787"/>
              <a:gd name="connsiteX2" fmla="*/ 928263 w 2680089"/>
              <a:gd name="connsiteY2" fmla="*/ 4018365 h 6656787"/>
              <a:gd name="connsiteX3" fmla="*/ 1436983 w 2680089"/>
              <a:gd name="connsiteY3" fmla="*/ 6484080 h 6656787"/>
              <a:gd name="connsiteX4" fmla="*/ 1524215 w 2680089"/>
              <a:gd name="connsiteY4" fmla="*/ 6656787 h 6656787"/>
              <a:gd name="connsiteX5" fmla="*/ 343995 w 2680089"/>
              <a:gd name="connsiteY5" fmla="*/ 6656787 h 6656787"/>
              <a:gd name="connsiteX6" fmla="*/ 260284 w 2680089"/>
              <a:gd name="connsiteY6" fmla="*/ 6450287 h 6656787"/>
              <a:gd name="connsiteX7" fmla="*/ 189211 w 2680089"/>
              <a:gd name="connsiteY7" fmla="*/ 3333339 h 6656787"/>
              <a:gd name="connsiteX8" fmla="*/ 2669787 w 2680089"/>
              <a:gd name="connsiteY8" fmla="*/ 3794 h 6656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80089" h="6656787">
                <a:moveTo>
                  <a:pt x="2680089" y="0"/>
                </a:moveTo>
                <a:lnTo>
                  <a:pt x="2615589" y="43171"/>
                </a:lnTo>
                <a:cubicBezTo>
                  <a:pt x="1617214" y="755401"/>
                  <a:pt x="928263" y="2267765"/>
                  <a:pt x="928263" y="4018365"/>
                </a:cubicBezTo>
                <a:cubicBezTo>
                  <a:pt x="928263" y="4931722"/>
                  <a:pt x="1115804" y="5780228"/>
                  <a:pt x="1436983" y="6484080"/>
                </a:cubicBezTo>
                <a:lnTo>
                  <a:pt x="1524215" y="6656787"/>
                </a:lnTo>
                <a:lnTo>
                  <a:pt x="343995" y="6656787"/>
                </a:lnTo>
                <a:lnTo>
                  <a:pt x="260284" y="6450287"/>
                </a:lnTo>
                <a:cubicBezTo>
                  <a:pt x="-47917" y="5579973"/>
                  <a:pt x="-95959" y="4472229"/>
                  <a:pt x="189211" y="3333339"/>
                </a:cubicBezTo>
                <a:cubicBezTo>
                  <a:pt x="599144" y="1696185"/>
                  <a:pt x="1586053" y="440269"/>
                  <a:pt x="2669787" y="3794"/>
                </a:cubicBezTo>
                <a:close/>
              </a:path>
            </a:pathLst>
          </a:cu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98977041-3AF2-4CDC-B8D6-A0C5730CD5F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56"/>
          <a:stretch>
            <a:fillRect/>
          </a:stretch>
        </p:blipFill>
        <p:spPr>
          <a:xfrm flipH="1">
            <a:off x="0" y="0"/>
            <a:ext cx="3481386" cy="6858000"/>
          </a:xfrm>
          <a:custGeom>
            <a:avLst/>
            <a:gdLst>
              <a:gd name="connsiteX0" fmla="*/ 3481386 w 3481386"/>
              <a:gd name="connsiteY0" fmla="*/ 0 h 6858000"/>
              <a:gd name="connsiteX1" fmla="*/ 0 w 3481386"/>
              <a:gd name="connsiteY1" fmla="*/ 0 h 6858000"/>
              <a:gd name="connsiteX2" fmla="*/ 138668 w 3481386"/>
              <a:gd name="connsiteY2" fmla="*/ 49754 h 6858000"/>
              <a:gd name="connsiteX3" fmla="*/ 2741017 w 3481386"/>
              <a:gd name="connsiteY3" fmla="*/ 3496059 h 6858000"/>
              <a:gd name="connsiteX4" fmla="*/ 2652136 w 3481386"/>
              <a:gd name="connsiteY4" fmla="*/ 6732979 h 6858000"/>
              <a:gd name="connsiteX5" fmla="*/ 2600194 w 3481386"/>
              <a:gd name="connsiteY5" fmla="*/ 6858000 h 6858000"/>
              <a:gd name="connsiteX6" fmla="*/ 3481386 w 348138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1386" h="6858000">
                <a:moveTo>
                  <a:pt x="3481386" y="0"/>
                </a:moveTo>
                <a:lnTo>
                  <a:pt x="0" y="0"/>
                </a:lnTo>
                <a:lnTo>
                  <a:pt x="138668" y="49754"/>
                </a:lnTo>
                <a:cubicBezTo>
                  <a:pt x="1280142" y="498155"/>
                  <a:pt x="2315806" y="1797885"/>
                  <a:pt x="2741017" y="3496059"/>
                </a:cubicBezTo>
                <a:cubicBezTo>
                  <a:pt x="3036816" y="4677398"/>
                  <a:pt x="2981191" y="5827881"/>
                  <a:pt x="2652136" y="6732979"/>
                </a:cubicBezTo>
                <a:lnTo>
                  <a:pt x="2600194" y="6858000"/>
                </a:lnTo>
                <a:lnTo>
                  <a:pt x="3481386" y="6858000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84734322-3E5B-4D1A-8242-F1B3038A8FA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650" y="342900"/>
            <a:ext cx="15621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19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BB5CF-2CD1-408B-9620-00156B7B457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EB2AB-75B6-4706-B16B-FF65D5A01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869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BB5CF-2CD1-408B-9620-00156B7B457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EB2AB-75B6-4706-B16B-FF65D5A01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03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BB5CF-2CD1-408B-9620-00156B7B457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EB2AB-75B6-4706-B16B-FF65D5A01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33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BB5CF-2CD1-408B-9620-00156B7B457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EB2AB-75B6-4706-B16B-FF65D5A01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40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BB5CF-2CD1-408B-9620-00156B7B457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EB2AB-75B6-4706-B16B-FF65D5A01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198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BB5CF-2CD1-408B-9620-00156B7B457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EB2AB-75B6-4706-B16B-FF65D5A01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44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BB5CF-2CD1-408B-9620-00156B7B457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EB2AB-75B6-4706-B16B-FF65D5A01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168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BB5CF-2CD1-408B-9620-00156B7B457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EB2AB-75B6-4706-B16B-FF65D5A01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566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BB5CF-2CD1-408B-9620-00156B7B457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EB2AB-75B6-4706-B16B-FF65D5A01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39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BB5CF-2CD1-408B-9620-00156B7B457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EB2AB-75B6-4706-B16B-FF65D5A01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56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BB5CF-2CD1-408B-9620-00156B7B457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EB2AB-75B6-4706-B16B-FF65D5A01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362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59CD5B82-8254-4169-A945-2AF9D4D234CC}"/>
              </a:ext>
            </a:extLst>
          </p:cNvPr>
          <p:cNvSpPr txBox="1"/>
          <p:nvPr/>
        </p:nvSpPr>
        <p:spPr>
          <a:xfrm>
            <a:off x="3314700" y="438150"/>
            <a:ext cx="4495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600" normalizeH="0" baseline="0" noProof="0" dirty="0" smtClean="0">
                <a:ln>
                  <a:noFill/>
                </a:ln>
                <a:solidFill>
                  <a:srgbClr val="ED5C32"/>
                </a:solidFill>
                <a:effectLst/>
                <a:uLnTx/>
                <a:uFillTx/>
                <a:latin typeface="Edwardian Script ITC" panose="030303020407070D0804" pitchFamily="66" charset="0"/>
                <a:ea typeface="+mn-ea"/>
                <a:cs typeface="+mn-cs"/>
              </a:rPr>
              <a:t>Certificate</a:t>
            </a:r>
            <a:endParaRPr kumimoji="0" lang="en-US" sz="8000" b="0" i="0" u="none" strike="noStrike" kern="1200" cap="none" spc="600" normalizeH="0" baseline="0" noProof="0" dirty="0">
              <a:ln>
                <a:noFill/>
              </a:ln>
              <a:solidFill>
                <a:srgbClr val="ED5C32"/>
              </a:solidFill>
              <a:effectLst/>
              <a:uLnTx/>
              <a:uFillTx/>
              <a:latin typeface="Edwardian Script ITC" panose="030303020407070D0804" pitchFamily="66" charset="0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927C503C-D75A-4F03-80FB-A833CAAA2F45}"/>
              </a:ext>
            </a:extLst>
          </p:cNvPr>
          <p:cNvSpPr txBox="1"/>
          <p:nvPr/>
        </p:nvSpPr>
        <p:spPr>
          <a:xfrm>
            <a:off x="3314700" y="1576923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OF </a:t>
            </a:r>
            <a:r>
              <a:rPr lang="en-US" dirty="0" smtClean="0">
                <a:solidFill>
                  <a:prstClr val="black"/>
                </a:solidFill>
                <a:latin typeface="Orator Std" panose="020D0509020203030204" pitchFamily="49" charset="0"/>
              </a:rPr>
              <a:t>Publication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9740C5BD-4803-4340-B1AA-80E910DA9EDD}"/>
              </a:ext>
            </a:extLst>
          </p:cNvPr>
          <p:cNvSpPr txBox="1"/>
          <p:nvPr/>
        </p:nvSpPr>
        <p:spPr>
          <a:xfrm>
            <a:off x="2367243" y="2514742"/>
            <a:ext cx="63817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err="1" smtClean="0">
                <a:solidFill>
                  <a:srgbClr val="0000FF"/>
                </a:solidFill>
              </a:rPr>
              <a:t>Dr.</a:t>
            </a:r>
            <a:r>
              <a:rPr lang="en-IN" sz="3600" b="1" dirty="0" smtClean="0">
                <a:solidFill>
                  <a:srgbClr val="0000FF"/>
                </a:solidFill>
              </a:rPr>
              <a:t> </a:t>
            </a:r>
            <a:r>
              <a:rPr lang="en-IN" sz="3600" b="1" dirty="0" err="1" smtClean="0">
                <a:solidFill>
                  <a:srgbClr val="0000FF"/>
                </a:solidFill>
              </a:rPr>
              <a:t>S.Subashini</a:t>
            </a:r>
            <a:endParaRPr lang="en-IN" sz="3600" b="1" dirty="0" smtClean="0">
              <a:solidFill>
                <a:srgbClr val="0000FF"/>
              </a:solidFill>
            </a:endParaRPr>
          </a:p>
          <a:p>
            <a:pPr algn="ctr"/>
            <a:r>
              <a:rPr lang="en-IN" sz="1400" i="1" dirty="0" err="1" smtClean="0"/>
              <a:t>Asso</a:t>
            </a:r>
            <a:r>
              <a:rPr lang="en-IN" sz="1400" i="1" dirty="0"/>
              <a:t>. Prof, Dept. of Computer Science and Engineering, K.L.N. College of Engineering, </a:t>
            </a:r>
            <a:r>
              <a:rPr lang="en-IN" sz="1400" i="1" dirty="0" err="1"/>
              <a:t>Sivagangai</a:t>
            </a:r>
            <a:r>
              <a:rPr lang="en-IN" sz="1400" i="1" dirty="0"/>
              <a:t>, </a:t>
            </a:r>
            <a:r>
              <a:rPr lang="en-IN" sz="1400" i="1" dirty="0" err="1"/>
              <a:t>Tamilnadu</a:t>
            </a:r>
            <a:r>
              <a:rPr lang="en-IN" sz="1400" i="1" dirty="0"/>
              <a:t>, India</a:t>
            </a:r>
            <a:endParaRPr lang="en-IN" sz="1400" b="1" dirty="0"/>
          </a:p>
          <a:p>
            <a:pPr algn="ctr"/>
            <a:endParaRPr lang="en-IN" sz="3200" b="1" dirty="0">
              <a:solidFill>
                <a:srgbClr val="0000FF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923458-90E7-4F50-A5F4-1DBC10719F05}"/>
              </a:ext>
            </a:extLst>
          </p:cNvPr>
          <p:cNvSpPr txBox="1"/>
          <p:nvPr/>
        </p:nvSpPr>
        <p:spPr>
          <a:xfrm>
            <a:off x="2628900" y="2038155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THIS CERTIFICATE IS CONFIRM THAT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FEB1D8CA-1C93-4367-967C-D9FF0865861B}"/>
              </a:ext>
            </a:extLst>
          </p:cNvPr>
          <p:cNvSpPr txBox="1"/>
          <p:nvPr/>
        </p:nvSpPr>
        <p:spPr>
          <a:xfrm>
            <a:off x="3314700" y="3640369"/>
            <a:ext cx="449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Published Following Article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E5DA225F-4A82-4CE4-8D81-4874F6355709}"/>
              </a:ext>
            </a:extLst>
          </p:cNvPr>
          <p:cNvSpPr txBox="1"/>
          <p:nvPr/>
        </p:nvSpPr>
        <p:spPr>
          <a:xfrm>
            <a:off x="2367243" y="3747624"/>
            <a:ext cx="638175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400" b="1" dirty="0" smtClean="0"/>
          </a:p>
          <a:p>
            <a:pPr algn="ctr"/>
            <a:r>
              <a:rPr lang="en-US" sz="2400" b="1" dirty="0">
                <a:latin typeface="Bahnschrift SemiBold Condensed" panose="020B0502040204020203" pitchFamily="34" charset="0"/>
              </a:rPr>
              <a:t>Virtual Air Canvas Using Open CV and Media Pipe</a:t>
            </a:r>
            <a:endParaRPr lang="en-IN" sz="2400" dirty="0">
              <a:latin typeface="Bahnschrift SemiBold Condensed" panose="020B0502040204020203" pitchFamily="34" charset="0"/>
            </a:endParaRPr>
          </a:p>
          <a:p>
            <a:pPr algn="ctr"/>
            <a:r>
              <a:rPr lang="en-US" sz="1400" i="1" dirty="0"/>
              <a:t>Volume 4, Issue 6(November-December 2023), PP: 01-04.</a:t>
            </a:r>
            <a:endParaRPr lang="en-IN" sz="1400" dirty="0"/>
          </a:p>
          <a:p>
            <a:pPr lvl="0">
              <a:defRPr/>
            </a:pPr>
            <a:endParaRPr lang="en-US" sz="1400" i="1" dirty="0" smtClean="0"/>
          </a:p>
          <a:p>
            <a:pPr lvl="0" algn="ctr">
              <a:defRPr/>
            </a:pPr>
            <a:r>
              <a:rPr lang="en-US" sz="1400" b="1" dirty="0" smtClean="0">
                <a:solidFill>
                  <a:prstClr val="black"/>
                </a:solidFill>
                <a:latin typeface="Calibri" panose="020F0502020204030204"/>
              </a:rPr>
              <a:t>A Peer Reviewed referred Journal</a:t>
            </a:r>
          </a:p>
          <a:p>
            <a:pPr lvl="0" algn="ctr">
              <a:defRPr/>
            </a:pPr>
            <a:endParaRPr lang="en-US" sz="1400" b="1" dirty="0" smtClean="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endParaRPr lang="en-IN" sz="1400" dirty="0" smtClean="0"/>
          </a:p>
          <a:p>
            <a:pPr lvl="0" algn="ctr">
              <a:defRPr/>
            </a:pPr>
            <a:endParaRPr lang="en-US" sz="1400" b="1" dirty="0" smtClean="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="" xmlns:a16="http://schemas.microsoft.com/office/drawing/2014/main" id="{409E54C1-584F-46EA-9246-244BA3274A74}"/>
              </a:ext>
            </a:extLst>
          </p:cNvPr>
          <p:cNvCxnSpPr/>
          <p:nvPr/>
        </p:nvCxnSpPr>
        <p:spPr>
          <a:xfrm>
            <a:off x="7439025" y="6134100"/>
            <a:ext cx="1905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652B0B58-814F-4177-B1F6-4601DA42DA6E}"/>
              </a:ext>
            </a:extLst>
          </p:cNvPr>
          <p:cNvSpPr txBox="1"/>
          <p:nvPr/>
        </p:nvSpPr>
        <p:spPr>
          <a:xfrm>
            <a:off x="3314700" y="5579217"/>
            <a:ext cx="36260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400" b="1" dirty="0" smtClean="0">
                <a:latin typeface="Arial Narrow" panose="020B0606020202030204" pitchFamily="34" charset="0"/>
              </a:rPr>
              <a:t> International </a:t>
            </a:r>
            <a:r>
              <a:rPr lang="en-US" sz="1400" b="1" dirty="0">
                <a:latin typeface="Arial Narrow" panose="020B0606020202030204" pitchFamily="34" charset="0"/>
              </a:rPr>
              <a:t>Journal </a:t>
            </a:r>
            <a:r>
              <a:rPr lang="en-US" sz="1400" b="1" dirty="0" smtClean="0">
                <a:latin typeface="Arial Narrow" panose="020B0606020202030204" pitchFamily="34" charset="0"/>
              </a:rPr>
              <a:t>of</a:t>
            </a:r>
          </a:p>
          <a:p>
            <a:pPr lvl="0" algn="ctr">
              <a:defRPr/>
            </a:pPr>
            <a:r>
              <a:rPr lang="en-US" sz="1400" b="1" dirty="0" smtClean="0">
                <a:latin typeface="Arial Narrow" panose="020B0606020202030204" pitchFamily="34" charset="0"/>
              </a:rPr>
              <a:t> Innovative </a:t>
            </a:r>
            <a:r>
              <a:rPr lang="en-US" sz="1400" b="1" dirty="0">
                <a:latin typeface="Arial Narrow" panose="020B0606020202030204" pitchFamily="34" charset="0"/>
              </a:rPr>
              <a:t>Research in </a:t>
            </a:r>
            <a:r>
              <a:rPr lang="en-US" sz="1400" b="1" dirty="0" smtClean="0">
                <a:latin typeface="Arial Narrow" panose="020B0606020202030204" pitchFamily="34" charset="0"/>
              </a:rPr>
              <a:t>Engineering</a:t>
            </a:r>
          </a:p>
          <a:p>
            <a:pPr lvl="0" algn="ctr"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</a:rPr>
              <a:t> ISSN No:2582-8746</a:t>
            </a:r>
          </a:p>
          <a:p>
            <a:pPr lvl="0" algn="ctr">
              <a:defRPr/>
            </a:pPr>
            <a:r>
              <a:rPr lang="en-US" sz="1400" b="1" dirty="0">
                <a:solidFill>
                  <a:prstClr val="black"/>
                </a:solidFill>
                <a:latin typeface="Arial Narrow" panose="020B0606020202030204" pitchFamily="34" charset="0"/>
              </a:rPr>
              <a:t>https://fdrpjournals.org/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F5F36A86-DFE3-45D8-9073-BDC3A0447473}"/>
              </a:ext>
            </a:extLst>
          </p:cNvPr>
          <p:cNvSpPr txBox="1"/>
          <p:nvPr/>
        </p:nvSpPr>
        <p:spPr>
          <a:xfrm>
            <a:off x="7439025" y="6163993"/>
            <a:ext cx="1743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>
                <a:solidFill>
                  <a:prstClr val="black"/>
                </a:solidFill>
                <a:latin typeface="Calibri" panose="020F0502020204030204"/>
              </a:rPr>
              <a:t>Editor-in-chief/IJIRE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5" name="Picture 1" descr="signa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3" t="9055" r="51132" b="41339"/>
          <a:stretch>
            <a:fillRect/>
          </a:stretch>
        </p:blipFill>
        <p:spPr bwMode="auto">
          <a:xfrm>
            <a:off x="7947818" y="5518988"/>
            <a:ext cx="1096963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918799" y="894428"/>
            <a:ext cx="945452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0170" marR="231140" indent="-172720" algn="just">
              <a:lnSpc>
                <a:spcPct val="115000"/>
              </a:lnSpc>
              <a:spcAft>
                <a:spcPts val="0"/>
              </a:spcAft>
              <a:tabLst>
                <a:tab pos="238760" algn="l"/>
              </a:tabLst>
            </a:pPr>
            <a:r>
              <a:rPr lang="en-US" b="1" dirty="0">
                <a:solidFill>
                  <a:srgbClr val="FF9900"/>
                </a:solidFill>
                <a:latin typeface="Mongolian Baiti" panose="03000500000000000000" pitchFamily="66" charset="0"/>
                <a:ea typeface="Times New Roman" panose="02020603050405020304" pitchFamily="18" charset="0"/>
                <a:cs typeface="Mongolian Baiti" panose="03000500000000000000" pitchFamily="66" charset="0"/>
              </a:rPr>
              <a:t>IJIRE</a:t>
            </a:r>
            <a:endParaRPr lang="en-IN" sz="1100" dirty="0">
              <a:solidFill>
                <a:srgbClr val="FF9900"/>
              </a:solidFill>
              <a:effectLst/>
              <a:latin typeface="Mongolian Baiti" panose="03000500000000000000" pitchFamily="66" charset="0"/>
              <a:ea typeface="Times New Roman" panose="02020603050405020304" pitchFamily="18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4260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59CD5B82-8254-4169-A945-2AF9D4D234CC}"/>
              </a:ext>
            </a:extLst>
          </p:cNvPr>
          <p:cNvSpPr txBox="1"/>
          <p:nvPr/>
        </p:nvSpPr>
        <p:spPr>
          <a:xfrm>
            <a:off x="3314700" y="438150"/>
            <a:ext cx="4495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600" normalizeH="0" baseline="0" noProof="0" dirty="0" smtClean="0">
                <a:ln>
                  <a:noFill/>
                </a:ln>
                <a:solidFill>
                  <a:srgbClr val="ED5C32"/>
                </a:solidFill>
                <a:effectLst/>
                <a:uLnTx/>
                <a:uFillTx/>
                <a:latin typeface="Edwardian Script ITC" panose="030303020407070D0804" pitchFamily="66" charset="0"/>
                <a:ea typeface="+mn-ea"/>
                <a:cs typeface="+mn-cs"/>
              </a:rPr>
              <a:t>Certificate</a:t>
            </a:r>
            <a:endParaRPr kumimoji="0" lang="en-US" sz="8000" b="0" i="0" u="none" strike="noStrike" kern="1200" cap="none" spc="600" normalizeH="0" baseline="0" noProof="0" dirty="0">
              <a:ln>
                <a:noFill/>
              </a:ln>
              <a:solidFill>
                <a:srgbClr val="ED5C32"/>
              </a:solidFill>
              <a:effectLst/>
              <a:uLnTx/>
              <a:uFillTx/>
              <a:latin typeface="Edwardian Script ITC" panose="030303020407070D0804" pitchFamily="66" charset="0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927C503C-D75A-4F03-80FB-A833CAAA2F45}"/>
              </a:ext>
            </a:extLst>
          </p:cNvPr>
          <p:cNvSpPr txBox="1"/>
          <p:nvPr/>
        </p:nvSpPr>
        <p:spPr>
          <a:xfrm>
            <a:off x="3314700" y="1576923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OF </a:t>
            </a:r>
            <a:r>
              <a:rPr lang="en-US" dirty="0" smtClean="0">
                <a:solidFill>
                  <a:prstClr val="black"/>
                </a:solidFill>
                <a:latin typeface="Orator Std" panose="020D0509020203030204" pitchFamily="49" charset="0"/>
              </a:rPr>
              <a:t>Publication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9740C5BD-4803-4340-B1AA-80E910DA9EDD}"/>
              </a:ext>
            </a:extLst>
          </p:cNvPr>
          <p:cNvSpPr txBox="1"/>
          <p:nvPr/>
        </p:nvSpPr>
        <p:spPr>
          <a:xfrm>
            <a:off x="2367243" y="2514742"/>
            <a:ext cx="63817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0000FF"/>
                </a:solidFill>
              </a:rPr>
              <a:t>Pravin K.M</a:t>
            </a:r>
          </a:p>
          <a:p>
            <a:pPr algn="ctr"/>
            <a:r>
              <a:rPr lang="en-US" sz="1400" i="1" dirty="0" smtClean="0"/>
              <a:t>B.E</a:t>
            </a:r>
            <a:r>
              <a:rPr lang="en-US" sz="1400" i="1" dirty="0"/>
              <a:t>. Final Year Student, Dept. of Computer Science, K.L.N. College of Engineering, </a:t>
            </a:r>
            <a:r>
              <a:rPr lang="en-IN" sz="1400" i="1" dirty="0" err="1"/>
              <a:t>Sivagangai</a:t>
            </a:r>
            <a:r>
              <a:rPr lang="en-IN" sz="1400" i="1" dirty="0"/>
              <a:t>, </a:t>
            </a:r>
            <a:r>
              <a:rPr lang="en-IN" sz="1400" i="1" dirty="0" err="1"/>
              <a:t>Tamilnadu</a:t>
            </a:r>
            <a:r>
              <a:rPr lang="en-IN" sz="1400" i="1" dirty="0"/>
              <a:t>, India</a:t>
            </a:r>
            <a:r>
              <a:rPr lang="en-US" sz="1400" i="1" dirty="0"/>
              <a:t>.</a:t>
            </a:r>
            <a:endParaRPr lang="en-IN" sz="1400" b="1" dirty="0"/>
          </a:p>
          <a:p>
            <a:pPr algn="ctr"/>
            <a:endParaRPr lang="en-IN" sz="3200" b="1" dirty="0">
              <a:solidFill>
                <a:srgbClr val="0000FF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923458-90E7-4F50-A5F4-1DBC10719F05}"/>
              </a:ext>
            </a:extLst>
          </p:cNvPr>
          <p:cNvSpPr txBox="1"/>
          <p:nvPr/>
        </p:nvSpPr>
        <p:spPr>
          <a:xfrm>
            <a:off x="2628900" y="2038155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THIS CERTIFICATE IS CONFIRM THAT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FEB1D8CA-1C93-4367-967C-D9FF0865861B}"/>
              </a:ext>
            </a:extLst>
          </p:cNvPr>
          <p:cNvSpPr txBox="1"/>
          <p:nvPr/>
        </p:nvSpPr>
        <p:spPr>
          <a:xfrm>
            <a:off x="3314700" y="3640369"/>
            <a:ext cx="449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Published Following Article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E5DA225F-4A82-4CE4-8D81-4874F6355709}"/>
              </a:ext>
            </a:extLst>
          </p:cNvPr>
          <p:cNvSpPr txBox="1"/>
          <p:nvPr/>
        </p:nvSpPr>
        <p:spPr>
          <a:xfrm>
            <a:off x="2367243" y="3747624"/>
            <a:ext cx="638175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400" b="1" dirty="0" smtClean="0"/>
          </a:p>
          <a:p>
            <a:pPr algn="ctr"/>
            <a:r>
              <a:rPr lang="en-US" sz="2400" b="1" dirty="0">
                <a:latin typeface="Bahnschrift SemiBold Condensed" panose="020B0502040204020203" pitchFamily="34" charset="0"/>
              </a:rPr>
              <a:t>Virtual Air Canvas Using Open CV and Media Pipe</a:t>
            </a:r>
            <a:endParaRPr lang="en-IN" sz="2400" dirty="0">
              <a:latin typeface="Bahnschrift SemiBold Condensed" panose="020B0502040204020203" pitchFamily="34" charset="0"/>
            </a:endParaRPr>
          </a:p>
          <a:p>
            <a:pPr algn="ctr"/>
            <a:r>
              <a:rPr lang="en-US" sz="1400" i="1" dirty="0"/>
              <a:t>Volume 4, Issue 6(November-December 2023), PP: 01-04.</a:t>
            </a:r>
            <a:endParaRPr lang="en-IN" sz="1400" dirty="0"/>
          </a:p>
          <a:p>
            <a:pPr lvl="0">
              <a:defRPr/>
            </a:pPr>
            <a:endParaRPr lang="en-US" sz="1400" i="1" dirty="0" smtClean="0"/>
          </a:p>
          <a:p>
            <a:pPr lvl="0" algn="ctr">
              <a:defRPr/>
            </a:pPr>
            <a:r>
              <a:rPr lang="en-US" sz="1400" b="1" dirty="0" smtClean="0">
                <a:solidFill>
                  <a:prstClr val="black"/>
                </a:solidFill>
                <a:latin typeface="Calibri" panose="020F0502020204030204"/>
              </a:rPr>
              <a:t>A Peer Reviewed referred Journal</a:t>
            </a:r>
          </a:p>
          <a:p>
            <a:pPr lvl="0" algn="ctr">
              <a:defRPr/>
            </a:pPr>
            <a:endParaRPr lang="en-US" sz="1400" b="1" dirty="0" smtClean="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endParaRPr lang="en-IN" sz="1400" dirty="0" smtClean="0"/>
          </a:p>
          <a:p>
            <a:pPr lvl="0" algn="ctr">
              <a:defRPr/>
            </a:pPr>
            <a:endParaRPr lang="en-US" sz="1400" b="1" dirty="0" smtClean="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="" xmlns:a16="http://schemas.microsoft.com/office/drawing/2014/main" id="{409E54C1-584F-46EA-9246-244BA3274A74}"/>
              </a:ext>
            </a:extLst>
          </p:cNvPr>
          <p:cNvCxnSpPr/>
          <p:nvPr/>
        </p:nvCxnSpPr>
        <p:spPr>
          <a:xfrm>
            <a:off x="7439025" y="6134100"/>
            <a:ext cx="1905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652B0B58-814F-4177-B1F6-4601DA42DA6E}"/>
              </a:ext>
            </a:extLst>
          </p:cNvPr>
          <p:cNvSpPr txBox="1"/>
          <p:nvPr/>
        </p:nvSpPr>
        <p:spPr>
          <a:xfrm>
            <a:off x="3314700" y="5579217"/>
            <a:ext cx="36260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400" b="1" dirty="0" smtClean="0">
                <a:latin typeface="Arial Narrow" panose="020B0606020202030204" pitchFamily="34" charset="0"/>
              </a:rPr>
              <a:t> International </a:t>
            </a:r>
            <a:r>
              <a:rPr lang="en-US" sz="1400" b="1" dirty="0">
                <a:latin typeface="Arial Narrow" panose="020B0606020202030204" pitchFamily="34" charset="0"/>
              </a:rPr>
              <a:t>Journal </a:t>
            </a:r>
            <a:r>
              <a:rPr lang="en-US" sz="1400" b="1" dirty="0" smtClean="0">
                <a:latin typeface="Arial Narrow" panose="020B0606020202030204" pitchFamily="34" charset="0"/>
              </a:rPr>
              <a:t>of</a:t>
            </a:r>
          </a:p>
          <a:p>
            <a:pPr lvl="0" algn="ctr">
              <a:defRPr/>
            </a:pPr>
            <a:r>
              <a:rPr lang="en-US" sz="1400" b="1" dirty="0" smtClean="0">
                <a:latin typeface="Arial Narrow" panose="020B0606020202030204" pitchFamily="34" charset="0"/>
              </a:rPr>
              <a:t> Innovative </a:t>
            </a:r>
            <a:r>
              <a:rPr lang="en-US" sz="1400" b="1" dirty="0">
                <a:latin typeface="Arial Narrow" panose="020B0606020202030204" pitchFamily="34" charset="0"/>
              </a:rPr>
              <a:t>Research in </a:t>
            </a:r>
            <a:r>
              <a:rPr lang="en-US" sz="1400" b="1" dirty="0" smtClean="0">
                <a:latin typeface="Arial Narrow" panose="020B0606020202030204" pitchFamily="34" charset="0"/>
              </a:rPr>
              <a:t>Engineering</a:t>
            </a:r>
          </a:p>
          <a:p>
            <a:pPr lvl="0" algn="ctr"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</a:rPr>
              <a:t> ISSN No:2582-8746</a:t>
            </a:r>
          </a:p>
          <a:p>
            <a:pPr lvl="0" algn="ctr">
              <a:defRPr/>
            </a:pPr>
            <a:r>
              <a:rPr lang="en-US" sz="1400" b="1" dirty="0">
                <a:solidFill>
                  <a:prstClr val="black"/>
                </a:solidFill>
                <a:latin typeface="Arial Narrow" panose="020B0606020202030204" pitchFamily="34" charset="0"/>
              </a:rPr>
              <a:t>https://fdrpjournals.org/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F5F36A86-DFE3-45D8-9073-BDC3A0447473}"/>
              </a:ext>
            </a:extLst>
          </p:cNvPr>
          <p:cNvSpPr txBox="1"/>
          <p:nvPr/>
        </p:nvSpPr>
        <p:spPr>
          <a:xfrm>
            <a:off x="7439025" y="6163993"/>
            <a:ext cx="1743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>
                <a:solidFill>
                  <a:prstClr val="black"/>
                </a:solidFill>
                <a:latin typeface="Calibri" panose="020F0502020204030204"/>
              </a:rPr>
              <a:t>Editor-in-chief/IJIRE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5" name="Picture 1" descr="signa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3" t="9055" r="51132" b="41339"/>
          <a:stretch>
            <a:fillRect/>
          </a:stretch>
        </p:blipFill>
        <p:spPr bwMode="auto">
          <a:xfrm>
            <a:off x="7947818" y="5518988"/>
            <a:ext cx="1096963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918799" y="894428"/>
            <a:ext cx="945452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0170" marR="231140" indent="-172720" algn="just">
              <a:lnSpc>
                <a:spcPct val="115000"/>
              </a:lnSpc>
              <a:spcAft>
                <a:spcPts val="0"/>
              </a:spcAft>
              <a:tabLst>
                <a:tab pos="238760" algn="l"/>
              </a:tabLst>
            </a:pPr>
            <a:r>
              <a:rPr lang="en-US" b="1" dirty="0">
                <a:solidFill>
                  <a:srgbClr val="FF9900"/>
                </a:solidFill>
                <a:latin typeface="Mongolian Baiti" panose="03000500000000000000" pitchFamily="66" charset="0"/>
                <a:ea typeface="Times New Roman" panose="02020603050405020304" pitchFamily="18" charset="0"/>
                <a:cs typeface="Mongolian Baiti" panose="03000500000000000000" pitchFamily="66" charset="0"/>
              </a:rPr>
              <a:t>IJIRE</a:t>
            </a:r>
            <a:endParaRPr lang="en-IN" sz="1100" dirty="0">
              <a:solidFill>
                <a:srgbClr val="FF9900"/>
              </a:solidFill>
              <a:effectLst/>
              <a:latin typeface="Mongolian Baiti" panose="03000500000000000000" pitchFamily="66" charset="0"/>
              <a:ea typeface="Times New Roman" panose="02020603050405020304" pitchFamily="18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245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59CD5B82-8254-4169-A945-2AF9D4D234CC}"/>
              </a:ext>
            </a:extLst>
          </p:cNvPr>
          <p:cNvSpPr txBox="1"/>
          <p:nvPr/>
        </p:nvSpPr>
        <p:spPr>
          <a:xfrm>
            <a:off x="3314700" y="438150"/>
            <a:ext cx="4495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600" normalizeH="0" baseline="0" noProof="0" dirty="0" smtClean="0">
                <a:ln>
                  <a:noFill/>
                </a:ln>
                <a:solidFill>
                  <a:srgbClr val="ED5C32"/>
                </a:solidFill>
                <a:effectLst/>
                <a:uLnTx/>
                <a:uFillTx/>
                <a:latin typeface="Edwardian Script ITC" panose="030303020407070D0804" pitchFamily="66" charset="0"/>
                <a:ea typeface="+mn-ea"/>
                <a:cs typeface="+mn-cs"/>
              </a:rPr>
              <a:t>Certificate</a:t>
            </a:r>
            <a:endParaRPr kumimoji="0" lang="en-US" sz="8000" b="0" i="0" u="none" strike="noStrike" kern="1200" cap="none" spc="600" normalizeH="0" baseline="0" noProof="0" dirty="0">
              <a:ln>
                <a:noFill/>
              </a:ln>
              <a:solidFill>
                <a:srgbClr val="ED5C32"/>
              </a:solidFill>
              <a:effectLst/>
              <a:uLnTx/>
              <a:uFillTx/>
              <a:latin typeface="Edwardian Script ITC" panose="030303020407070D0804" pitchFamily="66" charset="0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927C503C-D75A-4F03-80FB-A833CAAA2F45}"/>
              </a:ext>
            </a:extLst>
          </p:cNvPr>
          <p:cNvSpPr txBox="1"/>
          <p:nvPr/>
        </p:nvSpPr>
        <p:spPr>
          <a:xfrm>
            <a:off x="3314700" y="1576923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OF </a:t>
            </a:r>
            <a:r>
              <a:rPr lang="en-US" dirty="0" smtClean="0">
                <a:solidFill>
                  <a:prstClr val="black"/>
                </a:solidFill>
                <a:latin typeface="Orator Std" panose="020D0509020203030204" pitchFamily="49" charset="0"/>
              </a:rPr>
              <a:t>Publication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9740C5BD-4803-4340-B1AA-80E910DA9EDD}"/>
              </a:ext>
            </a:extLst>
          </p:cNvPr>
          <p:cNvSpPr txBox="1"/>
          <p:nvPr/>
        </p:nvSpPr>
        <p:spPr>
          <a:xfrm>
            <a:off x="2367243" y="2514742"/>
            <a:ext cx="63817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00FF"/>
                </a:solidFill>
              </a:rPr>
              <a:t>Praveen Kumar </a:t>
            </a:r>
            <a:r>
              <a:rPr lang="en-US" sz="3600" b="1" dirty="0" smtClean="0">
                <a:solidFill>
                  <a:srgbClr val="0000FF"/>
                </a:solidFill>
              </a:rPr>
              <a:t>K.J</a:t>
            </a:r>
          </a:p>
          <a:p>
            <a:pPr algn="ctr"/>
            <a:r>
              <a:rPr lang="en-US" sz="1400" i="1" dirty="0" smtClean="0"/>
              <a:t>B.E</a:t>
            </a:r>
            <a:r>
              <a:rPr lang="en-US" sz="1400" i="1" dirty="0"/>
              <a:t>. Final Year Student, Dept. of Computer Science, K.L.N. College of Engineering, </a:t>
            </a:r>
            <a:r>
              <a:rPr lang="en-IN" sz="1400" i="1" dirty="0" err="1"/>
              <a:t>Sivagangai</a:t>
            </a:r>
            <a:r>
              <a:rPr lang="en-IN" sz="1400" i="1" dirty="0"/>
              <a:t>, </a:t>
            </a:r>
            <a:r>
              <a:rPr lang="en-IN" sz="1400" i="1" dirty="0" err="1"/>
              <a:t>Tamilnadu</a:t>
            </a:r>
            <a:r>
              <a:rPr lang="en-IN" sz="1400" i="1" dirty="0"/>
              <a:t>, India</a:t>
            </a:r>
            <a:r>
              <a:rPr lang="en-US" sz="1400" i="1" dirty="0"/>
              <a:t>.</a:t>
            </a:r>
            <a:endParaRPr lang="en-IN" sz="1400" b="1" dirty="0"/>
          </a:p>
          <a:p>
            <a:pPr algn="ctr"/>
            <a:endParaRPr lang="en-IN" sz="3200" b="1" dirty="0">
              <a:solidFill>
                <a:srgbClr val="0000FF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923458-90E7-4F50-A5F4-1DBC10719F05}"/>
              </a:ext>
            </a:extLst>
          </p:cNvPr>
          <p:cNvSpPr txBox="1"/>
          <p:nvPr/>
        </p:nvSpPr>
        <p:spPr>
          <a:xfrm>
            <a:off x="2628900" y="2038155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THIS CERTIFICATE IS CONFIRM THAT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FEB1D8CA-1C93-4367-967C-D9FF0865861B}"/>
              </a:ext>
            </a:extLst>
          </p:cNvPr>
          <p:cNvSpPr txBox="1"/>
          <p:nvPr/>
        </p:nvSpPr>
        <p:spPr>
          <a:xfrm>
            <a:off x="3314700" y="3640369"/>
            <a:ext cx="449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Published Following Article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E5DA225F-4A82-4CE4-8D81-4874F6355709}"/>
              </a:ext>
            </a:extLst>
          </p:cNvPr>
          <p:cNvSpPr txBox="1"/>
          <p:nvPr/>
        </p:nvSpPr>
        <p:spPr>
          <a:xfrm>
            <a:off x="2367243" y="3747624"/>
            <a:ext cx="638175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400" b="1" dirty="0" smtClean="0"/>
          </a:p>
          <a:p>
            <a:pPr algn="ctr"/>
            <a:r>
              <a:rPr lang="en-US" sz="2400" b="1" dirty="0">
                <a:latin typeface="Bahnschrift SemiBold Condensed" panose="020B0502040204020203" pitchFamily="34" charset="0"/>
              </a:rPr>
              <a:t>Virtual Air Canvas Using Open CV and Media Pipe</a:t>
            </a:r>
            <a:endParaRPr lang="en-IN" sz="2400" dirty="0">
              <a:latin typeface="Bahnschrift SemiBold Condensed" panose="020B0502040204020203" pitchFamily="34" charset="0"/>
            </a:endParaRPr>
          </a:p>
          <a:p>
            <a:pPr algn="ctr"/>
            <a:r>
              <a:rPr lang="en-US" sz="1400" i="1" dirty="0"/>
              <a:t>Volume 4, Issue 6(November-December 2023), PP: 01-04.</a:t>
            </a:r>
            <a:endParaRPr lang="en-IN" sz="1400" dirty="0"/>
          </a:p>
          <a:p>
            <a:pPr lvl="0">
              <a:defRPr/>
            </a:pPr>
            <a:endParaRPr lang="en-US" sz="1400" i="1" dirty="0" smtClean="0"/>
          </a:p>
          <a:p>
            <a:pPr lvl="0" algn="ctr">
              <a:defRPr/>
            </a:pPr>
            <a:r>
              <a:rPr lang="en-US" sz="1400" b="1" dirty="0" smtClean="0">
                <a:solidFill>
                  <a:prstClr val="black"/>
                </a:solidFill>
                <a:latin typeface="Calibri" panose="020F0502020204030204"/>
              </a:rPr>
              <a:t>A Peer Reviewed referred Journal</a:t>
            </a:r>
          </a:p>
          <a:p>
            <a:pPr lvl="0" algn="ctr">
              <a:defRPr/>
            </a:pPr>
            <a:endParaRPr lang="en-US" sz="1400" b="1" dirty="0" smtClean="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endParaRPr lang="en-IN" sz="1400" dirty="0" smtClean="0"/>
          </a:p>
          <a:p>
            <a:pPr lvl="0" algn="ctr">
              <a:defRPr/>
            </a:pPr>
            <a:endParaRPr lang="en-US" sz="1400" b="1" dirty="0" smtClean="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="" xmlns:a16="http://schemas.microsoft.com/office/drawing/2014/main" id="{409E54C1-584F-46EA-9246-244BA3274A74}"/>
              </a:ext>
            </a:extLst>
          </p:cNvPr>
          <p:cNvCxnSpPr/>
          <p:nvPr/>
        </p:nvCxnSpPr>
        <p:spPr>
          <a:xfrm>
            <a:off x="7439025" y="6134100"/>
            <a:ext cx="1905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652B0B58-814F-4177-B1F6-4601DA42DA6E}"/>
              </a:ext>
            </a:extLst>
          </p:cNvPr>
          <p:cNvSpPr txBox="1"/>
          <p:nvPr/>
        </p:nvSpPr>
        <p:spPr>
          <a:xfrm>
            <a:off x="3314700" y="5579217"/>
            <a:ext cx="36260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400" b="1" dirty="0" smtClean="0">
                <a:latin typeface="Arial Narrow" panose="020B0606020202030204" pitchFamily="34" charset="0"/>
              </a:rPr>
              <a:t> International </a:t>
            </a:r>
            <a:r>
              <a:rPr lang="en-US" sz="1400" b="1" dirty="0">
                <a:latin typeface="Arial Narrow" panose="020B0606020202030204" pitchFamily="34" charset="0"/>
              </a:rPr>
              <a:t>Journal </a:t>
            </a:r>
            <a:r>
              <a:rPr lang="en-US" sz="1400" b="1" dirty="0" smtClean="0">
                <a:latin typeface="Arial Narrow" panose="020B0606020202030204" pitchFamily="34" charset="0"/>
              </a:rPr>
              <a:t>of</a:t>
            </a:r>
          </a:p>
          <a:p>
            <a:pPr lvl="0" algn="ctr">
              <a:defRPr/>
            </a:pPr>
            <a:r>
              <a:rPr lang="en-US" sz="1400" b="1" dirty="0" smtClean="0">
                <a:latin typeface="Arial Narrow" panose="020B0606020202030204" pitchFamily="34" charset="0"/>
              </a:rPr>
              <a:t> Innovative </a:t>
            </a:r>
            <a:r>
              <a:rPr lang="en-US" sz="1400" b="1" dirty="0">
                <a:latin typeface="Arial Narrow" panose="020B0606020202030204" pitchFamily="34" charset="0"/>
              </a:rPr>
              <a:t>Research in </a:t>
            </a:r>
            <a:r>
              <a:rPr lang="en-US" sz="1400" b="1" dirty="0" smtClean="0">
                <a:latin typeface="Arial Narrow" panose="020B0606020202030204" pitchFamily="34" charset="0"/>
              </a:rPr>
              <a:t>Engineering</a:t>
            </a:r>
          </a:p>
          <a:p>
            <a:pPr lvl="0" algn="ctr"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</a:rPr>
              <a:t> ISSN No:2582-8746</a:t>
            </a:r>
          </a:p>
          <a:p>
            <a:pPr lvl="0" algn="ctr">
              <a:defRPr/>
            </a:pPr>
            <a:r>
              <a:rPr lang="en-US" sz="1400" b="1" dirty="0">
                <a:solidFill>
                  <a:prstClr val="black"/>
                </a:solidFill>
                <a:latin typeface="Arial Narrow" panose="020B0606020202030204" pitchFamily="34" charset="0"/>
              </a:rPr>
              <a:t>https://fdrpjournals.org/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F5F36A86-DFE3-45D8-9073-BDC3A0447473}"/>
              </a:ext>
            </a:extLst>
          </p:cNvPr>
          <p:cNvSpPr txBox="1"/>
          <p:nvPr/>
        </p:nvSpPr>
        <p:spPr>
          <a:xfrm>
            <a:off x="7439025" y="6163993"/>
            <a:ext cx="1743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>
                <a:solidFill>
                  <a:prstClr val="black"/>
                </a:solidFill>
                <a:latin typeface="Calibri" panose="020F0502020204030204"/>
              </a:rPr>
              <a:t>Editor-in-chief/IJIRE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5" name="Picture 1" descr="signa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3" t="9055" r="51132" b="41339"/>
          <a:stretch>
            <a:fillRect/>
          </a:stretch>
        </p:blipFill>
        <p:spPr bwMode="auto">
          <a:xfrm>
            <a:off x="7947818" y="5518988"/>
            <a:ext cx="1096963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918799" y="894428"/>
            <a:ext cx="945452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0170" marR="231140" indent="-172720" algn="just">
              <a:lnSpc>
                <a:spcPct val="115000"/>
              </a:lnSpc>
              <a:spcAft>
                <a:spcPts val="0"/>
              </a:spcAft>
              <a:tabLst>
                <a:tab pos="238760" algn="l"/>
              </a:tabLst>
            </a:pPr>
            <a:r>
              <a:rPr lang="en-US" b="1" dirty="0">
                <a:solidFill>
                  <a:srgbClr val="FF9900"/>
                </a:solidFill>
                <a:latin typeface="Mongolian Baiti" panose="03000500000000000000" pitchFamily="66" charset="0"/>
                <a:ea typeface="Times New Roman" panose="02020603050405020304" pitchFamily="18" charset="0"/>
                <a:cs typeface="Mongolian Baiti" panose="03000500000000000000" pitchFamily="66" charset="0"/>
              </a:rPr>
              <a:t>IJIRE</a:t>
            </a:r>
            <a:endParaRPr lang="en-IN" sz="1100" dirty="0">
              <a:solidFill>
                <a:srgbClr val="FF9900"/>
              </a:solidFill>
              <a:effectLst/>
              <a:latin typeface="Mongolian Baiti" panose="03000500000000000000" pitchFamily="66" charset="0"/>
              <a:ea typeface="Times New Roman" panose="02020603050405020304" pitchFamily="18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52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59CD5B82-8254-4169-A945-2AF9D4D234CC}"/>
              </a:ext>
            </a:extLst>
          </p:cNvPr>
          <p:cNvSpPr txBox="1"/>
          <p:nvPr/>
        </p:nvSpPr>
        <p:spPr>
          <a:xfrm>
            <a:off x="3314700" y="438150"/>
            <a:ext cx="4495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600" normalizeH="0" baseline="0" noProof="0" dirty="0" smtClean="0">
                <a:ln>
                  <a:noFill/>
                </a:ln>
                <a:solidFill>
                  <a:srgbClr val="ED5C32"/>
                </a:solidFill>
                <a:effectLst/>
                <a:uLnTx/>
                <a:uFillTx/>
                <a:latin typeface="Edwardian Script ITC" panose="030303020407070D0804" pitchFamily="66" charset="0"/>
                <a:ea typeface="+mn-ea"/>
                <a:cs typeface="+mn-cs"/>
              </a:rPr>
              <a:t>Certificate</a:t>
            </a:r>
            <a:endParaRPr kumimoji="0" lang="en-US" sz="8000" b="0" i="0" u="none" strike="noStrike" kern="1200" cap="none" spc="600" normalizeH="0" baseline="0" noProof="0" dirty="0">
              <a:ln>
                <a:noFill/>
              </a:ln>
              <a:solidFill>
                <a:srgbClr val="ED5C32"/>
              </a:solidFill>
              <a:effectLst/>
              <a:uLnTx/>
              <a:uFillTx/>
              <a:latin typeface="Edwardian Script ITC" panose="030303020407070D0804" pitchFamily="66" charset="0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927C503C-D75A-4F03-80FB-A833CAAA2F45}"/>
              </a:ext>
            </a:extLst>
          </p:cNvPr>
          <p:cNvSpPr txBox="1"/>
          <p:nvPr/>
        </p:nvSpPr>
        <p:spPr>
          <a:xfrm>
            <a:off x="3314700" y="1576923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OF </a:t>
            </a:r>
            <a:r>
              <a:rPr lang="en-US" dirty="0" smtClean="0">
                <a:solidFill>
                  <a:prstClr val="black"/>
                </a:solidFill>
                <a:latin typeface="Orator Std" panose="020D0509020203030204" pitchFamily="49" charset="0"/>
              </a:rPr>
              <a:t>Publication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9740C5BD-4803-4340-B1AA-80E910DA9EDD}"/>
              </a:ext>
            </a:extLst>
          </p:cNvPr>
          <p:cNvSpPr txBox="1"/>
          <p:nvPr/>
        </p:nvSpPr>
        <p:spPr>
          <a:xfrm>
            <a:off x="2367243" y="2514742"/>
            <a:ext cx="63817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>
                <a:solidFill>
                  <a:srgbClr val="0000FF"/>
                </a:solidFill>
              </a:rPr>
              <a:t>Pradheep</a:t>
            </a:r>
            <a:r>
              <a:rPr lang="en-US" sz="3600" b="1" dirty="0">
                <a:solidFill>
                  <a:srgbClr val="0000FF"/>
                </a:solidFill>
              </a:rPr>
              <a:t> </a:t>
            </a:r>
            <a:r>
              <a:rPr lang="en-US" sz="3600" b="1" dirty="0" smtClean="0">
                <a:solidFill>
                  <a:srgbClr val="0000FF"/>
                </a:solidFill>
              </a:rPr>
              <a:t>K.K</a:t>
            </a:r>
          </a:p>
          <a:p>
            <a:pPr algn="ctr"/>
            <a:r>
              <a:rPr lang="en-US" sz="1400" i="1" dirty="0" smtClean="0"/>
              <a:t>B.E</a:t>
            </a:r>
            <a:r>
              <a:rPr lang="en-US" sz="1400" i="1" dirty="0"/>
              <a:t>. Final Year </a:t>
            </a:r>
            <a:r>
              <a:rPr lang="en-US" sz="1400" i="1" dirty="0" smtClean="0"/>
              <a:t>Student</a:t>
            </a:r>
            <a:r>
              <a:rPr lang="en-US" sz="1400" i="1" dirty="0"/>
              <a:t>, Dept. of Computer Science, K.L.N. College of Engineering, </a:t>
            </a:r>
            <a:r>
              <a:rPr lang="en-IN" sz="1400" i="1" dirty="0" err="1"/>
              <a:t>Sivagangai</a:t>
            </a:r>
            <a:r>
              <a:rPr lang="en-IN" sz="1400" i="1" dirty="0"/>
              <a:t>, </a:t>
            </a:r>
            <a:r>
              <a:rPr lang="en-IN" sz="1400" i="1" dirty="0" err="1"/>
              <a:t>Tamilnadu</a:t>
            </a:r>
            <a:r>
              <a:rPr lang="en-IN" sz="1400" i="1" dirty="0"/>
              <a:t>, India</a:t>
            </a:r>
            <a:r>
              <a:rPr lang="en-US" sz="1400" i="1" dirty="0"/>
              <a:t>.</a:t>
            </a:r>
            <a:endParaRPr lang="en-IN" sz="1400" b="1" dirty="0"/>
          </a:p>
          <a:p>
            <a:pPr algn="ctr"/>
            <a:endParaRPr lang="en-IN" sz="3200" b="1" dirty="0">
              <a:solidFill>
                <a:srgbClr val="0000FF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923458-90E7-4F50-A5F4-1DBC10719F05}"/>
              </a:ext>
            </a:extLst>
          </p:cNvPr>
          <p:cNvSpPr txBox="1"/>
          <p:nvPr/>
        </p:nvSpPr>
        <p:spPr>
          <a:xfrm>
            <a:off x="2628900" y="2038155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THIS CERTIFICATE IS CONFIRM THAT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FEB1D8CA-1C93-4367-967C-D9FF0865861B}"/>
              </a:ext>
            </a:extLst>
          </p:cNvPr>
          <p:cNvSpPr txBox="1"/>
          <p:nvPr/>
        </p:nvSpPr>
        <p:spPr>
          <a:xfrm>
            <a:off x="3314700" y="3640369"/>
            <a:ext cx="449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Published Following Article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E5DA225F-4A82-4CE4-8D81-4874F6355709}"/>
              </a:ext>
            </a:extLst>
          </p:cNvPr>
          <p:cNvSpPr txBox="1"/>
          <p:nvPr/>
        </p:nvSpPr>
        <p:spPr>
          <a:xfrm>
            <a:off x="2367243" y="3747624"/>
            <a:ext cx="638175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400" b="1" dirty="0" smtClean="0"/>
          </a:p>
          <a:p>
            <a:pPr algn="ctr"/>
            <a:r>
              <a:rPr lang="en-US" sz="2400" b="1" dirty="0">
                <a:latin typeface="Bahnschrift SemiBold Condensed" panose="020B0502040204020203" pitchFamily="34" charset="0"/>
              </a:rPr>
              <a:t>Virtual Air Canvas Using Open CV and Media Pipe</a:t>
            </a:r>
            <a:endParaRPr lang="en-IN" sz="2400" dirty="0">
              <a:latin typeface="Bahnschrift SemiBold Condensed" panose="020B0502040204020203" pitchFamily="34" charset="0"/>
            </a:endParaRPr>
          </a:p>
          <a:p>
            <a:pPr algn="ctr"/>
            <a:r>
              <a:rPr lang="en-US" sz="1400" i="1" dirty="0"/>
              <a:t>Volume 4, Issue 6(November-December 2023), PP: 01-04.</a:t>
            </a:r>
            <a:endParaRPr lang="en-IN" sz="1400" dirty="0"/>
          </a:p>
          <a:p>
            <a:pPr lvl="0">
              <a:defRPr/>
            </a:pPr>
            <a:endParaRPr lang="en-US" sz="1400" i="1" dirty="0" smtClean="0"/>
          </a:p>
          <a:p>
            <a:pPr lvl="0" algn="ctr">
              <a:defRPr/>
            </a:pPr>
            <a:r>
              <a:rPr lang="en-US" sz="1400" b="1" dirty="0" smtClean="0">
                <a:solidFill>
                  <a:prstClr val="black"/>
                </a:solidFill>
                <a:latin typeface="Calibri" panose="020F0502020204030204"/>
              </a:rPr>
              <a:t>A Peer Reviewed referred Journal</a:t>
            </a:r>
          </a:p>
          <a:p>
            <a:pPr lvl="0" algn="ctr">
              <a:defRPr/>
            </a:pPr>
            <a:endParaRPr lang="en-US" sz="1400" b="1" dirty="0" smtClean="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endParaRPr lang="en-IN" sz="1400" dirty="0" smtClean="0"/>
          </a:p>
          <a:p>
            <a:pPr lvl="0" algn="ctr">
              <a:defRPr/>
            </a:pPr>
            <a:endParaRPr lang="en-US" sz="1400" b="1" dirty="0" smtClean="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="" xmlns:a16="http://schemas.microsoft.com/office/drawing/2014/main" id="{409E54C1-584F-46EA-9246-244BA3274A74}"/>
              </a:ext>
            </a:extLst>
          </p:cNvPr>
          <p:cNvCxnSpPr/>
          <p:nvPr/>
        </p:nvCxnSpPr>
        <p:spPr>
          <a:xfrm>
            <a:off x="7439025" y="6134100"/>
            <a:ext cx="1905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652B0B58-814F-4177-B1F6-4601DA42DA6E}"/>
              </a:ext>
            </a:extLst>
          </p:cNvPr>
          <p:cNvSpPr txBox="1"/>
          <p:nvPr/>
        </p:nvSpPr>
        <p:spPr>
          <a:xfrm>
            <a:off x="3314700" y="5579217"/>
            <a:ext cx="36260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400" b="1" dirty="0" smtClean="0">
                <a:latin typeface="Arial Narrow" panose="020B0606020202030204" pitchFamily="34" charset="0"/>
              </a:rPr>
              <a:t> International </a:t>
            </a:r>
            <a:r>
              <a:rPr lang="en-US" sz="1400" b="1" dirty="0">
                <a:latin typeface="Arial Narrow" panose="020B0606020202030204" pitchFamily="34" charset="0"/>
              </a:rPr>
              <a:t>Journal </a:t>
            </a:r>
            <a:r>
              <a:rPr lang="en-US" sz="1400" b="1" dirty="0" smtClean="0">
                <a:latin typeface="Arial Narrow" panose="020B0606020202030204" pitchFamily="34" charset="0"/>
              </a:rPr>
              <a:t>of</a:t>
            </a:r>
          </a:p>
          <a:p>
            <a:pPr lvl="0" algn="ctr">
              <a:defRPr/>
            </a:pPr>
            <a:r>
              <a:rPr lang="en-US" sz="1400" b="1" dirty="0" smtClean="0">
                <a:latin typeface="Arial Narrow" panose="020B0606020202030204" pitchFamily="34" charset="0"/>
              </a:rPr>
              <a:t> Innovative </a:t>
            </a:r>
            <a:r>
              <a:rPr lang="en-US" sz="1400" b="1" dirty="0">
                <a:latin typeface="Arial Narrow" panose="020B0606020202030204" pitchFamily="34" charset="0"/>
              </a:rPr>
              <a:t>Research in </a:t>
            </a:r>
            <a:r>
              <a:rPr lang="en-US" sz="1400" b="1" dirty="0" smtClean="0">
                <a:latin typeface="Arial Narrow" panose="020B0606020202030204" pitchFamily="34" charset="0"/>
              </a:rPr>
              <a:t>Engineering</a:t>
            </a:r>
          </a:p>
          <a:p>
            <a:pPr lvl="0" algn="ctr"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</a:rPr>
              <a:t> ISSN No:2582-8746</a:t>
            </a:r>
          </a:p>
          <a:p>
            <a:pPr lvl="0" algn="ctr">
              <a:defRPr/>
            </a:pPr>
            <a:r>
              <a:rPr lang="en-US" sz="1400" b="1" dirty="0">
                <a:solidFill>
                  <a:prstClr val="black"/>
                </a:solidFill>
                <a:latin typeface="Arial Narrow" panose="020B0606020202030204" pitchFamily="34" charset="0"/>
              </a:rPr>
              <a:t>https://fdrpjournals.org/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F5F36A86-DFE3-45D8-9073-BDC3A0447473}"/>
              </a:ext>
            </a:extLst>
          </p:cNvPr>
          <p:cNvSpPr txBox="1"/>
          <p:nvPr/>
        </p:nvSpPr>
        <p:spPr>
          <a:xfrm>
            <a:off x="7439025" y="6163993"/>
            <a:ext cx="1743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>
                <a:solidFill>
                  <a:prstClr val="black"/>
                </a:solidFill>
                <a:latin typeface="Calibri" panose="020F0502020204030204"/>
              </a:rPr>
              <a:t>Editor-in-chief/IJIRE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5" name="Picture 1" descr="signa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3" t="9055" r="51132" b="41339"/>
          <a:stretch>
            <a:fillRect/>
          </a:stretch>
        </p:blipFill>
        <p:spPr bwMode="auto">
          <a:xfrm>
            <a:off x="7947818" y="5518988"/>
            <a:ext cx="1096963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918799" y="894428"/>
            <a:ext cx="945452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0170" marR="231140" indent="-172720" algn="just">
              <a:lnSpc>
                <a:spcPct val="115000"/>
              </a:lnSpc>
              <a:spcAft>
                <a:spcPts val="0"/>
              </a:spcAft>
              <a:tabLst>
                <a:tab pos="238760" algn="l"/>
              </a:tabLst>
            </a:pPr>
            <a:r>
              <a:rPr lang="en-US" b="1" dirty="0">
                <a:solidFill>
                  <a:srgbClr val="FF9900"/>
                </a:solidFill>
                <a:latin typeface="Mongolian Baiti" panose="03000500000000000000" pitchFamily="66" charset="0"/>
                <a:ea typeface="Times New Roman" panose="02020603050405020304" pitchFamily="18" charset="0"/>
                <a:cs typeface="Mongolian Baiti" panose="03000500000000000000" pitchFamily="66" charset="0"/>
              </a:rPr>
              <a:t>IJIRE</a:t>
            </a:r>
            <a:endParaRPr lang="en-IN" sz="1100" dirty="0">
              <a:solidFill>
                <a:srgbClr val="FF9900"/>
              </a:solidFill>
              <a:effectLst/>
              <a:latin typeface="Mongolian Baiti" panose="03000500000000000000" pitchFamily="66" charset="0"/>
              <a:ea typeface="Times New Roman" panose="02020603050405020304" pitchFamily="18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789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59CD5B82-8254-4169-A945-2AF9D4D234CC}"/>
              </a:ext>
            </a:extLst>
          </p:cNvPr>
          <p:cNvSpPr txBox="1"/>
          <p:nvPr/>
        </p:nvSpPr>
        <p:spPr>
          <a:xfrm>
            <a:off x="3314700" y="438150"/>
            <a:ext cx="4495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600" normalizeH="0" baseline="0" noProof="0" dirty="0" smtClean="0">
                <a:ln>
                  <a:noFill/>
                </a:ln>
                <a:solidFill>
                  <a:srgbClr val="ED5C32"/>
                </a:solidFill>
                <a:effectLst/>
                <a:uLnTx/>
                <a:uFillTx/>
                <a:latin typeface="Edwardian Script ITC" panose="030303020407070D0804" pitchFamily="66" charset="0"/>
                <a:ea typeface="+mn-ea"/>
                <a:cs typeface="+mn-cs"/>
              </a:rPr>
              <a:t>Certificate</a:t>
            </a:r>
            <a:endParaRPr kumimoji="0" lang="en-US" sz="8000" b="0" i="0" u="none" strike="noStrike" kern="1200" cap="none" spc="600" normalizeH="0" baseline="0" noProof="0" dirty="0">
              <a:ln>
                <a:noFill/>
              </a:ln>
              <a:solidFill>
                <a:srgbClr val="ED5C32"/>
              </a:solidFill>
              <a:effectLst/>
              <a:uLnTx/>
              <a:uFillTx/>
              <a:latin typeface="Edwardian Script ITC" panose="030303020407070D0804" pitchFamily="66" charset="0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927C503C-D75A-4F03-80FB-A833CAAA2F45}"/>
              </a:ext>
            </a:extLst>
          </p:cNvPr>
          <p:cNvSpPr txBox="1"/>
          <p:nvPr/>
        </p:nvSpPr>
        <p:spPr>
          <a:xfrm>
            <a:off x="3314700" y="1576923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OF </a:t>
            </a:r>
            <a:r>
              <a:rPr lang="en-US" dirty="0" smtClean="0">
                <a:solidFill>
                  <a:prstClr val="black"/>
                </a:solidFill>
                <a:latin typeface="Orator Std" panose="020D0509020203030204" pitchFamily="49" charset="0"/>
              </a:rPr>
              <a:t>Publication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9740C5BD-4803-4340-B1AA-80E910DA9EDD}"/>
              </a:ext>
            </a:extLst>
          </p:cNvPr>
          <p:cNvSpPr txBox="1"/>
          <p:nvPr/>
        </p:nvSpPr>
        <p:spPr>
          <a:xfrm>
            <a:off x="2367243" y="2514742"/>
            <a:ext cx="63817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>
                <a:solidFill>
                  <a:srgbClr val="0000FF"/>
                </a:solidFill>
              </a:rPr>
              <a:t>Sundharesh</a:t>
            </a:r>
            <a:r>
              <a:rPr lang="en-US" sz="3600" b="1" dirty="0">
                <a:solidFill>
                  <a:srgbClr val="0000FF"/>
                </a:solidFill>
              </a:rPr>
              <a:t> </a:t>
            </a:r>
            <a:r>
              <a:rPr lang="en-US" sz="3600" b="1" dirty="0" smtClean="0">
                <a:solidFill>
                  <a:srgbClr val="0000FF"/>
                </a:solidFill>
              </a:rPr>
              <a:t>K.S</a:t>
            </a:r>
          </a:p>
          <a:p>
            <a:pPr algn="ctr"/>
            <a:r>
              <a:rPr lang="en-US" sz="1400" i="1" dirty="0" smtClean="0"/>
              <a:t>B.E</a:t>
            </a:r>
            <a:r>
              <a:rPr lang="en-US" sz="1400" i="1" dirty="0"/>
              <a:t>. Final Year Student, Dept. of Computer Science, K.L.N. College of Engineering, </a:t>
            </a:r>
            <a:r>
              <a:rPr lang="en-IN" sz="1400" i="1" dirty="0" err="1"/>
              <a:t>Sivagangai</a:t>
            </a:r>
            <a:r>
              <a:rPr lang="en-IN" sz="1400" i="1" dirty="0"/>
              <a:t>, </a:t>
            </a:r>
            <a:r>
              <a:rPr lang="en-IN" sz="1400" i="1" dirty="0" err="1"/>
              <a:t>Tamilnadu</a:t>
            </a:r>
            <a:r>
              <a:rPr lang="en-IN" sz="1400" i="1" dirty="0"/>
              <a:t>, India</a:t>
            </a:r>
            <a:r>
              <a:rPr lang="en-US" sz="1400" i="1" dirty="0"/>
              <a:t>.</a:t>
            </a:r>
            <a:endParaRPr lang="en-IN" sz="1400" b="1" dirty="0"/>
          </a:p>
          <a:p>
            <a:pPr algn="ctr"/>
            <a:endParaRPr lang="en-IN" sz="3200" b="1" dirty="0">
              <a:solidFill>
                <a:srgbClr val="0000FF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3923458-90E7-4F50-A5F4-1DBC10719F05}"/>
              </a:ext>
            </a:extLst>
          </p:cNvPr>
          <p:cNvSpPr txBox="1"/>
          <p:nvPr/>
        </p:nvSpPr>
        <p:spPr>
          <a:xfrm>
            <a:off x="2628900" y="2038155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THIS CERTIFICATE IS CONFIRM THAT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FEB1D8CA-1C93-4367-967C-D9FF0865861B}"/>
              </a:ext>
            </a:extLst>
          </p:cNvPr>
          <p:cNvSpPr txBox="1"/>
          <p:nvPr/>
        </p:nvSpPr>
        <p:spPr>
          <a:xfrm>
            <a:off x="3314700" y="3640369"/>
            <a:ext cx="449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rator Std" panose="020D0509020203030204" pitchFamily="49" charset="0"/>
                <a:ea typeface="+mn-ea"/>
                <a:cs typeface="+mn-cs"/>
              </a:rPr>
              <a:t>Published Following Article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rator Std" panose="020D0509020203030204" pitchFamily="49" charset="0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E5DA225F-4A82-4CE4-8D81-4874F6355709}"/>
              </a:ext>
            </a:extLst>
          </p:cNvPr>
          <p:cNvSpPr txBox="1"/>
          <p:nvPr/>
        </p:nvSpPr>
        <p:spPr>
          <a:xfrm>
            <a:off x="2367243" y="3747624"/>
            <a:ext cx="638175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400" b="1" dirty="0" smtClean="0"/>
          </a:p>
          <a:p>
            <a:pPr algn="ctr"/>
            <a:r>
              <a:rPr lang="en-US" sz="2400" b="1" dirty="0">
                <a:latin typeface="Bahnschrift SemiBold Condensed" panose="020B0502040204020203" pitchFamily="34" charset="0"/>
              </a:rPr>
              <a:t>Virtual Air Canvas Using Open CV and Media Pipe</a:t>
            </a:r>
            <a:endParaRPr lang="en-IN" sz="2400" dirty="0">
              <a:latin typeface="Bahnschrift SemiBold Condensed" panose="020B0502040204020203" pitchFamily="34" charset="0"/>
            </a:endParaRPr>
          </a:p>
          <a:p>
            <a:pPr algn="ctr"/>
            <a:r>
              <a:rPr lang="en-US" sz="1400" i="1" dirty="0"/>
              <a:t>Volume 4, Issue 6(November-December 2023), PP: 01-04.</a:t>
            </a:r>
            <a:endParaRPr lang="en-IN" sz="1400" dirty="0"/>
          </a:p>
          <a:p>
            <a:pPr lvl="0">
              <a:defRPr/>
            </a:pPr>
            <a:endParaRPr lang="en-US" sz="1400" i="1" dirty="0" smtClean="0"/>
          </a:p>
          <a:p>
            <a:pPr lvl="0" algn="ctr">
              <a:defRPr/>
            </a:pPr>
            <a:r>
              <a:rPr lang="en-US" sz="1400" b="1" dirty="0" smtClean="0">
                <a:solidFill>
                  <a:prstClr val="black"/>
                </a:solidFill>
                <a:latin typeface="Calibri" panose="020F0502020204030204"/>
              </a:rPr>
              <a:t>A Peer Reviewed referred Journal</a:t>
            </a:r>
          </a:p>
          <a:p>
            <a:pPr lvl="0" algn="ctr">
              <a:defRPr/>
            </a:pPr>
            <a:endParaRPr lang="en-US" sz="1400" b="1" dirty="0" smtClean="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endParaRPr lang="en-IN" sz="1400" dirty="0" smtClean="0"/>
          </a:p>
          <a:p>
            <a:pPr lvl="0" algn="ctr">
              <a:defRPr/>
            </a:pPr>
            <a:endParaRPr lang="en-US" sz="1400" b="1" dirty="0" smtClean="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="" xmlns:a16="http://schemas.microsoft.com/office/drawing/2014/main" id="{409E54C1-584F-46EA-9246-244BA3274A74}"/>
              </a:ext>
            </a:extLst>
          </p:cNvPr>
          <p:cNvCxnSpPr/>
          <p:nvPr/>
        </p:nvCxnSpPr>
        <p:spPr>
          <a:xfrm>
            <a:off x="7439025" y="6134100"/>
            <a:ext cx="1905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652B0B58-814F-4177-B1F6-4601DA42DA6E}"/>
              </a:ext>
            </a:extLst>
          </p:cNvPr>
          <p:cNvSpPr txBox="1"/>
          <p:nvPr/>
        </p:nvSpPr>
        <p:spPr>
          <a:xfrm>
            <a:off x="3314700" y="5579217"/>
            <a:ext cx="36260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400" b="1" dirty="0" smtClean="0">
                <a:latin typeface="Arial Narrow" panose="020B0606020202030204" pitchFamily="34" charset="0"/>
              </a:rPr>
              <a:t> International </a:t>
            </a:r>
            <a:r>
              <a:rPr lang="en-US" sz="1400" b="1" dirty="0">
                <a:latin typeface="Arial Narrow" panose="020B0606020202030204" pitchFamily="34" charset="0"/>
              </a:rPr>
              <a:t>Journal </a:t>
            </a:r>
            <a:r>
              <a:rPr lang="en-US" sz="1400" b="1" dirty="0" smtClean="0">
                <a:latin typeface="Arial Narrow" panose="020B0606020202030204" pitchFamily="34" charset="0"/>
              </a:rPr>
              <a:t>of</a:t>
            </a:r>
          </a:p>
          <a:p>
            <a:pPr lvl="0" algn="ctr">
              <a:defRPr/>
            </a:pPr>
            <a:r>
              <a:rPr lang="en-US" sz="1400" b="1" dirty="0" smtClean="0">
                <a:latin typeface="Arial Narrow" panose="020B0606020202030204" pitchFamily="34" charset="0"/>
              </a:rPr>
              <a:t> Innovative </a:t>
            </a:r>
            <a:r>
              <a:rPr lang="en-US" sz="1400" b="1" dirty="0">
                <a:latin typeface="Arial Narrow" panose="020B0606020202030204" pitchFamily="34" charset="0"/>
              </a:rPr>
              <a:t>Research in </a:t>
            </a:r>
            <a:r>
              <a:rPr lang="en-US" sz="1400" b="1" dirty="0" smtClean="0">
                <a:latin typeface="Arial Narrow" panose="020B0606020202030204" pitchFamily="34" charset="0"/>
              </a:rPr>
              <a:t>Engineering</a:t>
            </a:r>
          </a:p>
          <a:p>
            <a:pPr lvl="0" algn="ctr"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</a:rPr>
              <a:t> ISSN No:2582-8746</a:t>
            </a:r>
          </a:p>
          <a:p>
            <a:pPr lvl="0" algn="ctr">
              <a:defRPr/>
            </a:pPr>
            <a:r>
              <a:rPr lang="en-US" sz="1400" b="1" dirty="0">
                <a:solidFill>
                  <a:prstClr val="black"/>
                </a:solidFill>
                <a:latin typeface="Arial Narrow" panose="020B0606020202030204" pitchFamily="34" charset="0"/>
              </a:rPr>
              <a:t>https://fdrpjournals.org/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F5F36A86-DFE3-45D8-9073-BDC3A0447473}"/>
              </a:ext>
            </a:extLst>
          </p:cNvPr>
          <p:cNvSpPr txBox="1"/>
          <p:nvPr/>
        </p:nvSpPr>
        <p:spPr>
          <a:xfrm>
            <a:off x="7439025" y="6163993"/>
            <a:ext cx="1743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>
                <a:solidFill>
                  <a:prstClr val="black"/>
                </a:solidFill>
                <a:latin typeface="Calibri" panose="020F0502020204030204"/>
              </a:rPr>
              <a:t>Editor-in-chief/IJIRE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5" name="Picture 1" descr="signa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3" t="9055" r="51132" b="41339"/>
          <a:stretch>
            <a:fillRect/>
          </a:stretch>
        </p:blipFill>
        <p:spPr bwMode="auto">
          <a:xfrm>
            <a:off x="7947818" y="5518988"/>
            <a:ext cx="1096963" cy="5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918799" y="894428"/>
            <a:ext cx="945452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0170" marR="231140" indent="-172720" algn="just">
              <a:lnSpc>
                <a:spcPct val="115000"/>
              </a:lnSpc>
              <a:spcAft>
                <a:spcPts val="0"/>
              </a:spcAft>
              <a:tabLst>
                <a:tab pos="238760" algn="l"/>
              </a:tabLst>
            </a:pPr>
            <a:r>
              <a:rPr lang="en-US" b="1" dirty="0">
                <a:solidFill>
                  <a:srgbClr val="FF9900"/>
                </a:solidFill>
                <a:latin typeface="Mongolian Baiti" panose="03000500000000000000" pitchFamily="66" charset="0"/>
                <a:ea typeface="Times New Roman" panose="02020603050405020304" pitchFamily="18" charset="0"/>
                <a:cs typeface="Mongolian Baiti" panose="03000500000000000000" pitchFamily="66" charset="0"/>
              </a:rPr>
              <a:t>IJIRE</a:t>
            </a:r>
            <a:endParaRPr lang="en-IN" sz="1100" dirty="0">
              <a:solidFill>
                <a:srgbClr val="FF9900"/>
              </a:solidFill>
              <a:effectLst/>
              <a:latin typeface="Mongolian Baiti" panose="03000500000000000000" pitchFamily="66" charset="0"/>
              <a:ea typeface="Times New Roman" panose="02020603050405020304" pitchFamily="18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140884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759</TotalTime>
  <Words>401</Words>
  <Application>Microsoft Office PowerPoint</Application>
  <PresentationFormat>A4 Paper (210x297 mm)</PresentationFormat>
  <Paragraphs>100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Calibri</vt:lpstr>
      <vt:lpstr>Times New Roman</vt:lpstr>
      <vt:lpstr>Orator Std</vt:lpstr>
      <vt:lpstr>Arial Narrow</vt:lpstr>
      <vt:lpstr>Bahnschrift SemiBold Condensed</vt:lpstr>
      <vt:lpstr>Arial</vt:lpstr>
      <vt:lpstr>Mongolian Baiti</vt:lpstr>
      <vt:lpstr>Calibri Light</vt:lpstr>
      <vt:lpstr>Edwardian Script ITC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Microsoft account</cp:lastModifiedBy>
  <cp:revision>273</cp:revision>
  <dcterms:created xsi:type="dcterms:W3CDTF">2019-04-16T19:16:36Z</dcterms:created>
  <dcterms:modified xsi:type="dcterms:W3CDTF">2023-12-12T06:38:49Z</dcterms:modified>
</cp:coreProperties>
</file>

<file path=docProps/thumbnail.jpeg>
</file>